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2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25"/>
  </p:normalViewPr>
  <p:slideViewPr>
    <p:cSldViewPr snapToGrid="0">
      <p:cViewPr varScale="1">
        <p:scale>
          <a:sx n="91" d="100"/>
          <a:sy n="91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Use this as the cover slide. Keep the title concise and place track/session information in the lower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Good default for dense content. Keep the left side as narrative and the right side as structured evidence.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Use this layout for pipelines, study design, or workflow overviews. Keep each step short.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simple acknowledgment/disclosure slide works better than dense institutional logos.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Use this as the final Q&amp;A slide. Keep contact details short and readable from the back of the 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75C9C4-A553-40BE-9547-A301280E7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buNone/>
              <a:defRPr sz="6000"/>
            </a:lvl1pPr>
          </a:lstStyle>
          <a:p>
            <a:endParaRPr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3CAE6E-4C38-4D1E-8730-EFF1517FB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5DC9AD-018D-40CA-A6D8-34E504BDE8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D502A0-457D-42A7-B3A7-99A4B0E106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4C64DB-28BF-4CE3-AFC9-2D673C4834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BADE5BD-3AAD-4483-AF95-2FC2200A13DD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6166F-C808-4328-8187-F1F7F5CA849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90500" cy="6858000"/>
          </a:xfrm>
          <a:prstGeom prst="rect">
            <a:avLst/>
          </a:prstGeom>
          <a:solidFill>
            <a:srgbClr val="7A001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54FDFE-C184-42F6-AC19-DF1F460FA41C}"/>
              </a:ext>
            </a:extLst>
          </p:cNvPr>
          <p:cNvSpPr>
            <a:spLocks noGrp="1"/>
          </p:cNvSpPr>
          <p:nvPr/>
        </p:nvSpPr>
        <p:spPr>
          <a:xfrm>
            <a:off x="190500" y="0"/>
            <a:ext cx="38100" cy="6858000"/>
          </a:xfrm>
          <a:prstGeom prst="rect">
            <a:avLst/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85800" y="279204"/>
            <a:ext cx="2855686" cy="12192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E89073-9A3C-4DD8-9B74-CFF2D7921BC3}"/>
              </a:ext>
            </a:extLst>
          </p:cNvPr>
          <p:cNvSpPr>
            <a:spLocks noGrp="1"/>
          </p:cNvSpPr>
          <p:nvPr/>
        </p:nvSpPr>
        <p:spPr>
          <a:xfrm>
            <a:off x="8359973" y="659608"/>
            <a:ext cx="3143250" cy="529656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47468F-3A20-4BC7-9276-AC4AD9D9F725}"/>
              </a:ext>
            </a:extLst>
          </p:cNvPr>
          <p:cNvSpPr>
            <a:spLocks noGrp="1"/>
          </p:cNvSpPr>
          <p:nvPr/>
        </p:nvSpPr>
        <p:spPr>
          <a:xfrm>
            <a:off x="8359973" y="635795"/>
            <a:ext cx="3143250" cy="47625"/>
          </a:xfrm>
          <a:prstGeom prst="roundRect">
            <a:avLst>
              <a:gd name="adj" fmla="val 50000"/>
            </a:avLst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772F60-4B70-457F-9292-C988877457CA}"/>
              </a:ext>
            </a:extLst>
          </p:cNvPr>
          <p:cNvSpPr>
            <a:spLocks noGrp="1"/>
          </p:cNvSpPr>
          <p:nvPr/>
        </p:nvSpPr>
        <p:spPr>
          <a:xfrm>
            <a:off x="8550473" y="830461"/>
            <a:ext cx="27622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1">
                <a:solidFill>
                  <a:srgbClr val="7A0019"/>
                </a:solidFill>
              </a:defRPr>
            </a:pPr>
            <a:r>
              <a:rPr sz="1425" b="1" dirty="0">
                <a:solidFill>
                  <a:srgbClr val="7A0019"/>
                </a:solidFill>
              </a:rPr>
              <a:t>Session / Track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EE356-11AA-4829-BBCF-B07F77E399AC}"/>
              </a:ext>
            </a:extLst>
          </p:cNvPr>
          <p:cNvSpPr>
            <a:spLocks noGrp="1"/>
          </p:cNvSpPr>
          <p:nvPr/>
        </p:nvSpPr>
        <p:spPr>
          <a:xfrm>
            <a:off x="876300" y="6267450"/>
            <a:ext cx="2762250" cy="19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endParaRPr sz="1350" b="0" dirty="0">
              <a:solidFill>
                <a:srgbClr val="5E5A56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D200FF-8B8D-6E07-C5DC-971406A54A33}"/>
              </a:ext>
            </a:extLst>
          </p:cNvPr>
          <p:cNvSpPr>
            <a:spLocks noGrp="1"/>
          </p:cNvSpPr>
          <p:nvPr/>
        </p:nvSpPr>
        <p:spPr>
          <a:xfrm>
            <a:off x="685800" y="1940719"/>
            <a:ext cx="10820400" cy="3219109"/>
          </a:xfrm>
          <a:prstGeom prst="roundRect">
            <a:avLst>
              <a:gd name="adj" fmla="val 3008"/>
            </a:avLst>
          </a:prstGeom>
          <a:solidFill>
            <a:srgbClr val="7A001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10A53-27E5-BCD9-7B12-3D43FBE584B8}"/>
              </a:ext>
            </a:extLst>
          </p:cNvPr>
          <p:cNvSpPr>
            <a:spLocks noGrp="1"/>
          </p:cNvSpPr>
          <p:nvPr/>
        </p:nvSpPr>
        <p:spPr>
          <a:xfrm>
            <a:off x="685800" y="1940720"/>
            <a:ext cx="10820400" cy="147638"/>
          </a:xfrm>
          <a:prstGeom prst="rect">
            <a:avLst/>
          </a:prstGeom>
          <a:solidFill>
            <a:srgbClr val="FFCC3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0F1714-C145-9BFE-18FA-24773D76ECD1}"/>
              </a:ext>
            </a:extLst>
          </p:cNvPr>
          <p:cNvSpPr>
            <a:spLocks noGrp="1"/>
          </p:cNvSpPr>
          <p:nvPr/>
        </p:nvSpPr>
        <p:spPr>
          <a:xfrm>
            <a:off x="1009650" y="2607470"/>
            <a:ext cx="600075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FFFFFF"/>
                </a:solidFill>
              </a:defRPr>
            </a:pPr>
            <a:r>
              <a:rPr sz="3000" b="1">
                <a:solidFill>
                  <a:srgbClr val="FFFFFF"/>
                </a:solidFill>
              </a:rPr>
              <a:t>Insert Presentation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F8E6AA-74BC-BBA9-2F60-332FAB6D634A}"/>
              </a:ext>
            </a:extLst>
          </p:cNvPr>
          <p:cNvSpPr>
            <a:spLocks noGrp="1"/>
          </p:cNvSpPr>
          <p:nvPr/>
        </p:nvSpPr>
        <p:spPr>
          <a:xfrm>
            <a:off x="1009650" y="3369470"/>
            <a:ext cx="59055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0">
                <a:solidFill>
                  <a:srgbClr val="F7EDE7"/>
                </a:solidFill>
              </a:defRPr>
            </a:pPr>
            <a:r>
              <a:rPr sz="1500" b="0">
                <a:solidFill>
                  <a:srgbClr val="F7EDE7"/>
                </a:solidFill>
              </a:rPr>
              <a:t>Subtitle, study framing, or one-sentence contribution statement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24F25-E193-8A54-D54A-82EAB49C1B9B}"/>
              </a:ext>
            </a:extLst>
          </p:cNvPr>
          <p:cNvSpPr>
            <a:spLocks noGrp="1"/>
          </p:cNvSpPr>
          <p:nvPr/>
        </p:nvSpPr>
        <p:spPr>
          <a:xfrm>
            <a:off x="1009650" y="3883820"/>
            <a:ext cx="5829300" cy="14288"/>
          </a:xfrm>
          <a:prstGeom prst="rect">
            <a:avLst/>
          </a:prstGeom>
          <a:solidFill>
            <a:srgbClr val="FFFFFF">
              <a:alpha val="3333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CC7579-E1BA-9A9D-E8E0-664017E5616B}"/>
              </a:ext>
            </a:extLst>
          </p:cNvPr>
          <p:cNvSpPr>
            <a:spLocks noGrp="1"/>
          </p:cNvSpPr>
          <p:nvPr/>
        </p:nvSpPr>
        <p:spPr>
          <a:xfrm>
            <a:off x="1009650" y="4055270"/>
            <a:ext cx="4762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0">
                <a:solidFill>
                  <a:srgbClr val="FFFFFF"/>
                </a:solidFill>
              </a:defRPr>
            </a:pPr>
            <a:r>
              <a:rPr sz="1500" b="0">
                <a:solidFill>
                  <a:srgbClr val="FFFFFF"/>
                </a:solidFill>
              </a:rPr>
              <a:t>Authors • affiliations • presenting author</a:t>
            </a:r>
          </a:p>
        </p:txBody>
      </p:sp>
    </p:spTree>
    <p:extLst>
      <p:ext uri="{BB962C8B-B14F-4D97-AF65-F5344CB8AC3E}">
        <p14:creationId xmlns:p14="http://schemas.microsoft.com/office/powerpoint/2010/main" val="38511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C2B63-4C3E-4680-A992-D125ECE7B45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A001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4451-5B25-4A4C-85E8-DB74382DBEA2}"/>
              </a:ext>
            </a:extLst>
          </p:cNvPr>
          <p:cNvSpPr>
            <a:spLocks noGrp="1"/>
          </p:cNvSpPr>
          <p:nvPr/>
        </p:nvSpPr>
        <p:spPr>
          <a:xfrm>
            <a:off x="0" y="152400"/>
            <a:ext cx="12192000" cy="28575"/>
          </a:xfrm>
          <a:prstGeom prst="rect">
            <a:avLst/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032A8-31B5-483A-B8B8-AB5D7A787D97}"/>
              </a:ext>
            </a:extLst>
          </p:cNvPr>
          <p:cNvSpPr>
            <a:spLocks noGrp="1"/>
          </p:cNvSpPr>
          <p:nvPr/>
        </p:nvSpPr>
        <p:spPr>
          <a:xfrm>
            <a:off x="685800" y="438150"/>
            <a:ext cx="78105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325" b="1">
                <a:solidFill>
                  <a:srgbClr val="7A0019"/>
                </a:solidFill>
              </a:defRPr>
            </a:pPr>
            <a:r>
              <a:rPr lang="en-US" altLang="zh-CN" sz="3600" b="1" dirty="0">
                <a:solidFill>
                  <a:srgbClr val="7A0019"/>
                </a:solidFill>
              </a:rPr>
              <a:t>Title</a:t>
            </a:r>
            <a:endParaRPr sz="3600" b="1" dirty="0">
              <a:solidFill>
                <a:srgbClr val="7A001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DD4DC-0A49-4FAD-9192-E7257168FBA2}"/>
              </a:ext>
            </a:extLst>
          </p:cNvPr>
          <p:cNvSpPr>
            <a:spLocks noGrp="1"/>
          </p:cNvSpPr>
          <p:nvPr/>
        </p:nvSpPr>
        <p:spPr>
          <a:xfrm>
            <a:off x="685800" y="6381750"/>
            <a:ext cx="10820400" cy="13335"/>
          </a:xfrm>
          <a:prstGeom prst="rect">
            <a:avLst/>
          </a:prstGeom>
          <a:solidFill>
            <a:srgbClr val="E4DBD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7E3E1-B4E8-4004-8690-BB8DF06C15BC}"/>
              </a:ext>
            </a:extLst>
          </p:cNvPr>
          <p:cNvSpPr>
            <a:spLocks noGrp="1"/>
          </p:cNvSpPr>
          <p:nvPr/>
        </p:nvSpPr>
        <p:spPr>
          <a:xfrm>
            <a:off x="685800" y="6477000"/>
            <a:ext cx="3810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867C74"/>
                </a:solidFill>
              </a:defRPr>
            </a:pPr>
            <a:r>
              <a:rPr sz="900" b="0">
                <a:solidFill>
                  <a:srgbClr val="867C74"/>
                </a:solidFill>
              </a:rPr>
              <a:t>IEEE ICHI 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EAC61-E65A-4981-A5CD-715DC02A39D7}"/>
              </a:ext>
            </a:extLst>
          </p:cNvPr>
          <p:cNvSpPr>
            <a:spLocks noGrp="1"/>
          </p:cNvSpPr>
          <p:nvPr/>
        </p:nvSpPr>
        <p:spPr>
          <a:xfrm>
            <a:off x="8001000" y="6477000"/>
            <a:ext cx="35052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867C74"/>
                </a:solidFill>
              </a:defRPr>
            </a:pPr>
            <a:r>
              <a:rPr sz="900" b="0">
                <a:solidFill>
                  <a:srgbClr val="867C74"/>
                </a:solidFill>
              </a:rPr>
              <a:t>Minneapolis, MN • June 1–3, 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62DDF-43C0-493D-B681-C3290F4E020E}"/>
              </a:ext>
            </a:extLst>
          </p:cNvPr>
          <p:cNvSpPr>
            <a:spLocks noGrp="1"/>
          </p:cNvSpPr>
          <p:nvPr/>
        </p:nvSpPr>
        <p:spPr>
          <a:xfrm>
            <a:off x="685800" y="1308733"/>
            <a:ext cx="10624458" cy="4991102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2000" b="0" dirty="0"/>
              <a:t>• </a:t>
            </a:r>
            <a:r>
              <a:rPr lang="en-US" altLang="zh-CN" sz="2000" b="0" dirty="0"/>
              <a:t>point</a:t>
            </a:r>
            <a:r>
              <a:rPr lang="zh-CN" altLang="en-US" sz="2000" b="0" dirty="0"/>
              <a:t> </a:t>
            </a:r>
            <a:r>
              <a:rPr lang="en-US" altLang="zh-CN" sz="2000" b="0" dirty="0"/>
              <a:t>1</a:t>
            </a:r>
            <a:endParaRPr sz="2000" b="0" dirty="0"/>
          </a:p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2000" b="0" dirty="0"/>
              <a:t>• </a:t>
            </a:r>
            <a:r>
              <a:rPr lang="en-US" altLang="zh-CN" sz="2000" b="0" dirty="0"/>
              <a:t>point</a:t>
            </a:r>
            <a:r>
              <a:rPr lang="zh-CN" altLang="en-US" sz="2000" b="0" dirty="0"/>
              <a:t> </a:t>
            </a:r>
            <a:r>
              <a:rPr lang="en-US" altLang="zh-CN" sz="2000" b="0" dirty="0"/>
              <a:t>2</a:t>
            </a:r>
            <a:endParaRPr sz="2000" b="0" dirty="0"/>
          </a:p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2000" b="0" dirty="0"/>
              <a:t>• </a:t>
            </a:r>
            <a:r>
              <a:rPr lang="en-US" altLang="zh-CN" sz="2000" b="0" dirty="0"/>
              <a:t>point</a:t>
            </a:r>
            <a:r>
              <a:rPr lang="zh-CN" altLang="en-US" sz="2000" b="0" dirty="0"/>
              <a:t> </a:t>
            </a:r>
            <a:r>
              <a:rPr lang="en-US" altLang="zh-CN" sz="2000" b="0" dirty="0"/>
              <a:t>3</a:t>
            </a:r>
            <a:endParaRPr sz="20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E0ADB-BE83-4C78-A760-8F6AF90C7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007713" y="323850"/>
            <a:ext cx="16063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3D7C4B-FC85-4E38-A9B9-7AA6EEB2227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A001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E94C10-56B5-40F2-A6D5-A98DAC74DE7F}"/>
              </a:ext>
            </a:extLst>
          </p:cNvPr>
          <p:cNvSpPr>
            <a:spLocks noGrp="1"/>
          </p:cNvSpPr>
          <p:nvPr/>
        </p:nvSpPr>
        <p:spPr>
          <a:xfrm>
            <a:off x="0" y="152400"/>
            <a:ext cx="12192000" cy="28575"/>
          </a:xfrm>
          <a:prstGeom prst="rect">
            <a:avLst/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007713" y="323850"/>
            <a:ext cx="1606323" cy="68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BAA01F-50BC-48E8-AD04-6C58181255DA}"/>
              </a:ext>
            </a:extLst>
          </p:cNvPr>
          <p:cNvSpPr>
            <a:spLocks noGrp="1"/>
          </p:cNvSpPr>
          <p:nvPr/>
        </p:nvSpPr>
        <p:spPr>
          <a:xfrm>
            <a:off x="685800" y="438150"/>
            <a:ext cx="78105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325" b="1">
                <a:solidFill>
                  <a:srgbClr val="7A0019"/>
                </a:solidFill>
              </a:defRPr>
            </a:pPr>
            <a:r>
              <a:rPr sz="3600" b="1" dirty="0">
                <a:solidFill>
                  <a:srgbClr val="7A0019"/>
                </a:solidFill>
              </a:rPr>
              <a:t>Workflow, study design, or pipeline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D09CC-0746-455B-AB3D-E18655AE57E0}"/>
              </a:ext>
            </a:extLst>
          </p:cNvPr>
          <p:cNvSpPr>
            <a:spLocks noGrp="1"/>
          </p:cNvSpPr>
          <p:nvPr/>
        </p:nvSpPr>
        <p:spPr>
          <a:xfrm>
            <a:off x="685800" y="6381750"/>
            <a:ext cx="10820400" cy="13335"/>
          </a:xfrm>
          <a:prstGeom prst="rect">
            <a:avLst/>
          </a:prstGeom>
          <a:solidFill>
            <a:srgbClr val="E4DBD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07648-E8B7-455B-9D4F-5250ADAD6BBD}"/>
              </a:ext>
            </a:extLst>
          </p:cNvPr>
          <p:cNvSpPr>
            <a:spLocks noGrp="1"/>
          </p:cNvSpPr>
          <p:nvPr/>
        </p:nvSpPr>
        <p:spPr>
          <a:xfrm>
            <a:off x="685800" y="6477000"/>
            <a:ext cx="3810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867C74"/>
                </a:solidFill>
              </a:defRPr>
            </a:pPr>
            <a:r>
              <a:rPr sz="900" b="0">
                <a:solidFill>
                  <a:srgbClr val="867C74"/>
                </a:solidFill>
              </a:rPr>
              <a:t>IEEE ICHI 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13485-F834-4B16-80AE-204C3F20CF2E}"/>
              </a:ext>
            </a:extLst>
          </p:cNvPr>
          <p:cNvSpPr>
            <a:spLocks noGrp="1"/>
          </p:cNvSpPr>
          <p:nvPr/>
        </p:nvSpPr>
        <p:spPr>
          <a:xfrm>
            <a:off x="8001000" y="6477000"/>
            <a:ext cx="35052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867C74"/>
                </a:solidFill>
              </a:defRPr>
            </a:pPr>
            <a:r>
              <a:rPr sz="900" b="0">
                <a:solidFill>
                  <a:srgbClr val="867C74"/>
                </a:solidFill>
              </a:rPr>
              <a:t>Minneapolis, MN • June 1–3, 2026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127FA9-3303-4B98-A8D9-F2FF388607A8}"/>
              </a:ext>
            </a:extLst>
          </p:cNvPr>
          <p:cNvSpPr>
            <a:spLocks noGrp="1"/>
          </p:cNvSpPr>
          <p:nvPr/>
        </p:nvSpPr>
        <p:spPr>
          <a:xfrm>
            <a:off x="685800" y="2095500"/>
            <a:ext cx="2590800" cy="2667000"/>
          </a:xfrm>
          <a:prstGeom prst="roundRect">
            <a:avLst>
              <a:gd name="adj" fmla="val 2941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E6CCA0C-29B1-47D9-AFEE-190ABCCE4543}"/>
              </a:ext>
            </a:extLst>
          </p:cNvPr>
          <p:cNvSpPr>
            <a:spLocks noGrp="1"/>
          </p:cNvSpPr>
          <p:nvPr/>
        </p:nvSpPr>
        <p:spPr>
          <a:xfrm>
            <a:off x="685800" y="2095500"/>
            <a:ext cx="2590800" cy="57150"/>
          </a:xfrm>
          <a:prstGeom prst="roundRect">
            <a:avLst>
              <a:gd name="adj" fmla="val 50000"/>
            </a:avLst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21C87-CAC4-4164-8C5C-6F7C3B65E608}"/>
              </a:ext>
            </a:extLst>
          </p:cNvPr>
          <p:cNvSpPr>
            <a:spLocks noGrp="1"/>
          </p:cNvSpPr>
          <p:nvPr/>
        </p:nvSpPr>
        <p:spPr>
          <a:xfrm>
            <a:off x="914400" y="2343150"/>
            <a:ext cx="4572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7A0019"/>
                </a:solidFill>
              </a:defRPr>
            </a:pPr>
            <a:r>
              <a:rPr sz="1800" b="1">
                <a:solidFill>
                  <a:srgbClr val="7A0019"/>
                </a:solidFill>
              </a:rPr>
              <a:t>01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D196A9-B415-46E3-9361-F8B698493E69}"/>
              </a:ext>
            </a:extLst>
          </p:cNvPr>
          <p:cNvSpPr>
            <a:spLocks noGrp="1"/>
          </p:cNvSpPr>
          <p:nvPr/>
        </p:nvSpPr>
        <p:spPr>
          <a:xfrm>
            <a:off x="914400" y="2724150"/>
            <a:ext cx="21336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231F20"/>
                </a:solidFill>
              </a:defRPr>
            </a:pPr>
            <a:r>
              <a:rPr sz="1800" b="1">
                <a:solidFill>
                  <a:srgbClr val="231F20"/>
                </a:solidFill>
              </a:rPr>
              <a:t>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39635-A17C-45AA-BA83-E3A89439BE06}"/>
              </a:ext>
            </a:extLst>
          </p:cNvPr>
          <p:cNvSpPr>
            <a:spLocks noGrp="1"/>
          </p:cNvSpPr>
          <p:nvPr/>
        </p:nvSpPr>
        <p:spPr>
          <a:xfrm>
            <a:off x="914400" y="3200400"/>
            <a:ext cx="2133600" cy="1162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1350" b="0">
                <a:solidFill>
                  <a:srgbClr val="5E5A56"/>
                </a:solidFill>
              </a:rPr>
              <a:t>Describe the cohort, records, devices, or multimodal sources.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A757F2E-DE43-4AD0-B514-A25D2815FFA9}"/>
              </a:ext>
            </a:extLst>
          </p:cNvPr>
          <p:cNvSpPr>
            <a:spLocks noGrp="1"/>
          </p:cNvSpPr>
          <p:nvPr/>
        </p:nvSpPr>
        <p:spPr>
          <a:xfrm>
            <a:off x="3314700" y="3219450"/>
            <a:ext cx="152400" cy="228600"/>
          </a:xfrm>
          <a:prstGeom prst="rightArrow">
            <a:avLst/>
          </a:prstGeom>
          <a:solidFill>
            <a:srgbClr val="D8AE4B"/>
          </a:solidFill>
          <a:ln w="0">
            <a:solidFill>
              <a:srgbClr val="D8AE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4A413D-8FE5-40F9-A86A-EB9C58286022}"/>
              </a:ext>
            </a:extLst>
          </p:cNvPr>
          <p:cNvSpPr>
            <a:spLocks noGrp="1"/>
          </p:cNvSpPr>
          <p:nvPr/>
        </p:nvSpPr>
        <p:spPr>
          <a:xfrm>
            <a:off x="3505200" y="2095500"/>
            <a:ext cx="2590800" cy="2667000"/>
          </a:xfrm>
          <a:prstGeom prst="roundRect">
            <a:avLst>
              <a:gd name="adj" fmla="val 2941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E422E56-223C-4574-905D-41A3A7885579}"/>
              </a:ext>
            </a:extLst>
          </p:cNvPr>
          <p:cNvSpPr>
            <a:spLocks noGrp="1"/>
          </p:cNvSpPr>
          <p:nvPr/>
        </p:nvSpPr>
        <p:spPr>
          <a:xfrm>
            <a:off x="3505200" y="2095500"/>
            <a:ext cx="2590800" cy="57150"/>
          </a:xfrm>
          <a:prstGeom prst="roundRect">
            <a:avLst>
              <a:gd name="adj" fmla="val 50000"/>
            </a:avLst>
          </a:prstGeom>
          <a:solidFill>
            <a:srgbClr val="6F8F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05098D-18A7-4AAA-AD1E-F7A3DC5AC116}"/>
              </a:ext>
            </a:extLst>
          </p:cNvPr>
          <p:cNvSpPr>
            <a:spLocks noGrp="1"/>
          </p:cNvSpPr>
          <p:nvPr/>
        </p:nvSpPr>
        <p:spPr>
          <a:xfrm>
            <a:off x="3733800" y="2343150"/>
            <a:ext cx="4572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7A0019"/>
                </a:solidFill>
              </a:defRPr>
            </a:pPr>
            <a:r>
              <a:rPr sz="1800" b="1">
                <a:solidFill>
                  <a:srgbClr val="7A0019"/>
                </a:solidFill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F75E07-E430-4EA6-9D33-781F57013682}"/>
              </a:ext>
            </a:extLst>
          </p:cNvPr>
          <p:cNvSpPr>
            <a:spLocks noGrp="1"/>
          </p:cNvSpPr>
          <p:nvPr/>
        </p:nvSpPr>
        <p:spPr>
          <a:xfrm>
            <a:off x="3733800" y="2724150"/>
            <a:ext cx="21336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231F20"/>
                </a:solidFill>
              </a:defRPr>
            </a:pPr>
            <a:r>
              <a:rPr sz="1800" b="1">
                <a:solidFill>
                  <a:srgbClr val="231F20"/>
                </a:solidFill>
              </a:rPr>
              <a:t>Method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70A79E-9A4F-4BB2-9D59-35D29E011DB2}"/>
              </a:ext>
            </a:extLst>
          </p:cNvPr>
          <p:cNvSpPr>
            <a:spLocks noGrp="1"/>
          </p:cNvSpPr>
          <p:nvPr/>
        </p:nvSpPr>
        <p:spPr>
          <a:xfrm>
            <a:off x="3733800" y="3200400"/>
            <a:ext cx="2133600" cy="1162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1350" b="0">
                <a:solidFill>
                  <a:srgbClr val="5E5A56"/>
                </a:solidFill>
              </a:rPr>
              <a:t>Summarize modeling, evaluation, or intervention design.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0FEF9-0B0E-4ABD-BDB3-4D551D9AB019}"/>
              </a:ext>
            </a:extLst>
          </p:cNvPr>
          <p:cNvSpPr>
            <a:spLocks noGrp="1"/>
          </p:cNvSpPr>
          <p:nvPr/>
        </p:nvSpPr>
        <p:spPr>
          <a:xfrm>
            <a:off x="6134100" y="3219450"/>
            <a:ext cx="152400" cy="228600"/>
          </a:xfrm>
          <a:prstGeom prst="rightArrow">
            <a:avLst/>
          </a:prstGeom>
          <a:solidFill>
            <a:srgbClr val="D8AE4B"/>
          </a:solidFill>
          <a:ln w="0">
            <a:solidFill>
              <a:srgbClr val="D8AE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20D8B46-5790-4952-AAD4-31DEBEA539A7}"/>
              </a:ext>
            </a:extLst>
          </p:cNvPr>
          <p:cNvSpPr>
            <a:spLocks noGrp="1"/>
          </p:cNvSpPr>
          <p:nvPr/>
        </p:nvSpPr>
        <p:spPr>
          <a:xfrm>
            <a:off x="6324600" y="2095500"/>
            <a:ext cx="2590800" cy="2667000"/>
          </a:xfrm>
          <a:prstGeom prst="roundRect">
            <a:avLst>
              <a:gd name="adj" fmla="val 2941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2AA4B5C-1DB7-4987-B47B-BEE70CE77ED6}"/>
              </a:ext>
            </a:extLst>
          </p:cNvPr>
          <p:cNvSpPr>
            <a:spLocks noGrp="1"/>
          </p:cNvSpPr>
          <p:nvPr/>
        </p:nvSpPr>
        <p:spPr>
          <a:xfrm>
            <a:off x="6324600" y="2095500"/>
            <a:ext cx="2590800" cy="57150"/>
          </a:xfrm>
          <a:prstGeom prst="roundRect">
            <a:avLst>
              <a:gd name="adj" fmla="val 50000"/>
            </a:avLst>
          </a:prstGeom>
          <a:solidFill>
            <a:srgbClr val="8DA27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532A85-6EC4-43BF-A133-306479302989}"/>
              </a:ext>
            </a:extLst>
          </p:cNvPr>
          <p:cNvSpPr>
            <a:spLocks noGrp="1"/>
          </p:cNvSpPr>
          <p:nvPr/>
        </p:nvSpPr>
        <p:spPr>
          <a:xfrm>
            <a:off x="6553200" y="2343150"/>
            <a:ext cx="4572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7A0019"/>
                </a:solidFill>
              </a:defRPr>
            </a:pPr>
            <a:r>
              <a:rPr sz="1800" b="1">
                <a:solidFill>
                  <a:srgbClr val="7A0019"/>
                </a:solidFill>
              </a:rPr>
              <a:t>03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C8BEEB-80C0-4D60-8AF1-B9D70A6D89F0}"/>
              </a:ext>
            </a:extLst>
          </p:cNvPr>
          <p:cNvSpPr>
            <a:spLocks noGrp="1"/>
          </p:cNvSpPr>
          <p:nvPr/>
        </p:nvSpPr>
        <p:spPr>
          <a:xfrm>
            <a:off x="6553200" y="2724150"/>
            <a:ext cx="21336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231F20"/>
                </a:solidFill>
              </a:defRPr>
            </a:pPr>
            <a:r>
              <a:rPr sz="1800" b="1">
                <a:solidFill>
                  <a:srgbClr val="231F20"/>
                </a:solidFill>
              </a:rPr>
              <a:t>Validation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859E99-E762-4417-9F81-4D148CB048A0}"/>
              </a:ext>
            </a:extLst>
          </p:cNvPr>
          <p:cNvSpPr>
            <a:spLocks noGrp="1"/>
          </p:cNvSpPr>
          <p:nvPr/>
        </p:nvSpPr>
        <p:spPr>
          <a:xfrm>
            <a:off x="6553200" y="3200400"/>
            <a:ext cx="2133600" cy="1162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1350" b="0">
                <a:solidFill>
                  <a:srgbClr val="5E5A56"/>
                </a:solidFill>
              </a:rPr>
              <a:t>Explain benchmarks, comparison groups, or review procedures.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547E1AC7-8448-4E62-984D-B043DFBC064D}"/>
              </a:ext>
            </a:extLst>
          </p:cNvPr>
          <p:cNvSpPr>
            <a:spLocks noGrp="1"/>
          </p:cNvSpPr>
          <p:nvPr/>
        </p:nvSpPr>
        <p:spPr>
          <a:xfrm>
            <a:off x="8953500" y="3219450"/>
            <a:ext cx="152400" cy="228600"/>
          </a:xfrm>
          <a:prstGeom prst="rightArrow">
            <a:avLst/>
          </a:prstGeom>
          <a:solidFill>
            <a:srgbClr val="D8AE4B"/>
          </a:solidFill>
          <a:ln w="0">
            <a:solidFill>
              <a:srgbClr val="D8AE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C1845AB-F754-4205-964A-F13570CA9C69}"/>
              </a:ext>
            </a:extLst>
          </p:cNvPr>
          <p:cNvSpPr>
            <a:spLocks noGrp="1"/>
          </p:cNvSpPr>
          <p:nvPr/>
        </p:nvSpPr>
        <p:spPr>
          <a:xfrm>
            <a:off x="9144000" y="2095500"/>
            <a:ext cx="2590800" cy="2667000"/>
          </a:xfrm>
          <a:prstGeom prst="roundRect">
            <a:avLst>
              <a:gd name="adj" fmla="val 2941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55949CC-D334-4E4A-A505-C1064068A483}"/>
              </a:ext>
            </a:extLst>
          </p:cNvPr>
          <p:cNvSpPr>
            <a:spLocks noGrp="1"/>
          </p:cNvSpPr>
          <p:nvPr/>
        </p:nvSpPr>
        <p:spPr>
          <a:xfrm>
            <a:off x="9144000" y="2095500"/>
            <a:ext cx="2590800" cy="57150"/>
          </a:xfrm>
          <a:prstGeom prst="roundRect">
            <a:avLst>
              <a:gd name="adj" fmla="val 50000"/>
            </a:avLst>
          </a:prstGeom>
          <a:solidFill>
            <a:srgbClr val="6F8F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8AC435-DCB9-4AA7-86AA-9DE317601C88}"/>
              </a:ext>
            </a:extLst>
          </p:cNvPr>
          <p:cNvSpPr>
            <a:spLocks noGrp="1"/>
          </p:cNvSpPr>
          <p:nvPr/>
        </p:nvSpPr>
        <p:spPr>
          <a:xfrm>
            <a:off x="9372600" y="2343150"/>
            <a:ext cx="4572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7A0019"/>
                </a:solidFill>
              </a:defRPr>
            </a:pPr>
            <a:r>
              <a:rPr sz="1800" b="1">
                <a:solidFill>
                  <a:srgbClr val="7A0019"/>
                </a:solidFill>
              </a:rPr>
              <a:t>04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347287-1C79-4654-AB74-9220487C8D58}"/>
              </a:ext>
            </a:extLst>
          </p:cNvPr>
          <p:cNvSpPr>
            <a:spLocks noGrp="1"/>
          </p:cNvSpPr>
          <p:nvPr/>
        </p:nvSpPr>
        <p:spPr>
          <a:xfrm>
            <a:off x="9372600" y="2724150"/>
            <a:ext cx="21336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231F20"/>
                </a:solidFill>
              </a:defRPr>
            </a:pPr>
            <a:r>
              <a:rPr sz="1800" b="1">
                <a:solidFill>
                  <a:srgbClr val="231F20"/>
                </a:solidFill>
              </a:rPr>
              <a:t>Impact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77CA81-FD6B-4632-8B44-83095EFF9AE5}"/>
              </a:ext>
            </a:extLst>
          </p:cNvPr>
          <p:cNvSpPr>
            <a:spLocks noGrp="1"/>
          </p:cNvSpPr>
          <p:nvPr/>
        </p:nvSpPr>
        <p:spPr>
          <a:xfrm>
            <a:off x="9372600" y="3200400"/>
            <a:ext cx="2133600" cy="1162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1350" b="0">
                <a:solidFill>
                  <a:srgbClr val="5E5A56"/>
                </a:solidFill>
              </a:rPr>
              <a:t>Connect the workflow to outcomes, deployment, or next steps.</a:t>
            </a:r>
          </a:p>
        </p:txBody>
      </p:sp>
    </p:spTree>
    <p:extLst>
      <p:ext uri="{BB962C8B-B14F-4D97-AF65-F5344CB8AC3E}">
        <p14:creationId xmlns:p14="http://schemas.microsoft.com/office/powerpoint/2010/main" val="124250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C3666D-B399-484F-8135-C352311A306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7A001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5FE13-F112-448E-A0CB-8884909CAE38}"/>
              </a:ext>
            </a:extLst>
          </p:cNvPr>
          <p:cNvSpPr>
            <a:spLocks noGrp="1"/>
          </p:cNvSpPr>
          <p:nvPr/>
        </p:nvSpPr>
        <p:spPr>
          <a:xfrm>
            <a:off x="0" y="152400"/>
            <a:ext cx="12192000" cy="28575"/>
          </a:xfrm>
          <a:prstGeom prst="rect">
            <a:avLst/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007713" y="323850"/>
            <a:ext cx="1606323" cy="68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2FA3AB-8B01-404F-8DE1-FEB6FCBCC2FD}"/>
              </a:ext>
            </a:extLst>
          </p:cNvPr>
          <p:cNvSpPr>
            <a:spLocks noGrp="1"/>
          </p:cNvSpPr>
          <p:nvPr/>
        </p:nvSpPr>
        <p:spPr>
          <a:xfrm>
            <a:off x="685799" y="438150"/>
            <a:ext cx="8992773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325" b="1">
                <a:solidFill>
                  <a:srgbClr val="7A0019"/>
                </a:solidFill>
              </a:defRPr>
            </a:pPr>
            <a:r>
              <a:rPr sz="3600" b="1" dirty="0">
                <a:solidFill>
                  <a:srgbClr val="7A0019"/>
                </a:solidFill>
              </a:rPr>
              <a:t>Acknowledgments, funding, and disclosure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62148-2D2A-4781-86FB-92725A9C6798}"/>
              </a:ext>
            </a:extLst>
          </p:cNvPr>
          <p:cNvSpPr>
            <a:spLocks noGrp="1"/>
          </p:cNvSpPr>
          <p:nvPr/>
        </p:nvSpPr>
        <p:spPr>
          <a:xfrm>
            <a:off x="685800" y="6381750"/>
            <a:ext cx="10820400" cy="13335"/>
          </a:xfrm>
          <a:prstGeom prst="rect">
            <a:avLst/>
          </a:prstGeom>
          <a:solidFill>
            <a:srgbClr val="E4DBD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E6346-D434-49F4-AAED-27E72584D932}"/>
              </a:ext>
            </a:extLst>
          </p:cNvPr>
          <p:cNvSpPr>
            <a:spLocks noGrp="1"/>
          </p:cNvSpPr>
          <p:nvPr/>
        </p:nvSpPr>
        <p:spPr>
          <a:xfrm>
            <a:off x="685800" y="6477000"/>
            <a:ext cx="3810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867C74"/>
                </a:solidFill>
              </a:defRPr>
            </a:pPr>
            <a:r>
              <a:rPr sz="900" b="0">
                <a:solidFill>
                  <a:srgbClr val="867C74"/>
                </a:solidFill>
              </a:rPr>
              <a:t>IEEE ICHI 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B9F958-4EBA-412D-A5C4-1CA27CE25413}"/>
              </a:ext>
            </a:extLst>
          </p:cNvPr>
          <p:cNvSpPr>
            <a:spLocks noGrp="1"/>
          </p:cNvSpPr>
          <p:nvPr/>
        </p:nvSpPr>
        <p:spPr>
          <a:xfrm>
            <a:off x="8001000" y="6477000"/>
            <a:ext cx="35052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867C74"/>
                </a:solidFill>
              </a:defRPr>
            </a:pPr>
            <a:r>
              <a:rPr sz="900" b="0">
                <a:solidFill>
                  <a:srgbClr val="867C74"/>
                </a:solidFill>
              </a:rPr>
              <a:t>Minneapolis, MN • June 1–3, 2026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FF93E5-C50D-4A9F-B407-108518987C57}"/>
              </a:ext>
            </a:extLst>
          </p:cNvPr>
          <p:cNvSpPr>
            <a:spLocks noGrp="1"/>
          </p:cNvSpPr>
          <p:nvPr/>
        </p:nvSpPr>
        <p:spPr>
          <a:xfrm>
            <a:off x="685800" y="1676400"/>
            <a:ext cx="3390900" cy="276225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CA12CE-1AEC-4A19-B420-C6E03A63CDEF}"/>
              </a:ext>
            </a:extLst>
          </p:cNvPr>
          <p:cNvSpPr>
            <a:spLocks noGrp="1"/>
          </p:cNvSpPr>
          <p:nvPr/>
        </p:nvSpPr>
        <p:spPr>
          <a:xfrm>
            <a:off x="685800" y="1676400"/>
            <a:ext cx="3390900" cy="47625"/>
          </a:xfrm>
          <a:prstGeom prst="roundRect">
            <a:avLst>
              <a:gd name="adj" fmla="val 50000"/>
            </a:avLst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840215-0C0B-4BC6-AE8B-C6447E00F602}"/>
              </a:ext>
            </a:extLst>
          </p:cNvPr>
          <p:cNvSpPr>
            <a:spLocks noGrp="1"/>
          </p:cNvSpPr>
          <p:nvPr/>
        </p:nvSpPr>
        <p:spPr>
          <a:xfrm>
            <a:off x="876300" y="1847850"/>
            <a:ext cx="30099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1">
                <a:solidFill>
                  <a:srgbClr val="7A0019"/>
                </a:solidFill>
              </a:defRPr>
            </a:pPr>
            <a:r>
              <a:rPr sz="1425" b="1">
                <a:solidFill>
                  <a:srgbClr val="7A0019"/>
                </a:solidFill>
              </a:rPr>
              <a:t>Collaborators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9CECB2-746E-41FB-923C-37C2B72511BF}"/>
              </a:ext>
            </a:extLst>
          </p:cNvPr>
          <p:cNvSpPr>
            <a:spLocks noGrp="1"/>
          </p:cNvSpPr>
          <p:nvPr/>
        </p:nvSpPr>
        <p:spPr>
          <a:xfrm>
            <a:off x="876300" y="2228850"/>
            <a:ext cx="3009900" cy="2038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1350" b="0">
                <a:solidFill>
                  <a:srgbClr val="5E5A56"/>
                </a:solidFill>
              </a:rPr>
              <a:t>List co-authors, labs, institutions, health systems, or deployment partners here.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EF08BB-A78B-406C-96E5-7E91DA84ACE2}"/>
              </a:ext>
            </a:extLst>
          </p:cNvPr>
          <p:cNvSpPr>
            <a:spLocks noGrp="1"/>
          </p:cNvSpPr>
          <p:nvPr/>
        </p:nvSpPr>
        <p:spPr>
          <a:xfrm>
            <a:off x="4400550" y="1676400"/>
            <a:ext cx="3390900" cy="276225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FDC568A-3BDF-4547-A26A-B4646E32AF9D}"/>
              </a:ext>
            </a:extLst>
          </p:cNvPr>
          <p:cNvSpPr>
            <a:spLocks noGrp="1"/>
          </p:cNvSpPr>
          <p:nvPr/>
        </p:nvSpPr>
        <p:spPr>
          <a:xfrm>
            <a:off x="4400550" y="1676400"/>
            <a:ext cx="3390900" cy="47625"/>
          </a:xfrm>
          <a:prstGeom prst="roundRect">
            <a:avLst>
              <a:gd name="adj" fmla="val 50000"/>
            </a:avLst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651AD-6AE5-4709-A347-520394E5745C}"/>
              </a:ext>
            </a:extLst>
          </p:cNvPr>
          <p:cNvSpPr>
            <a:spLocks noGrp="1"/>
          </p:cNvSpPr>
          <p:nvPr/>
        </p:nvSpPr>
        <p:spPr>
          <a:xfrm>
            <a:off x="4591050" y="1847850"/>
            <a:ext cx="30099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1">
                <a:solidFill>
                  <a:srgbClr val="7A0019"/>
                </a:solidFill>
              </a:defRPr>
            </a:pPr>
            <a:r>
              <a:rPr sz="1425" b="1">
                <a:solidFill>
                  <a:srgbClr val="7A0019"/>
                </a:solidFill>
              </a:rPr>
              <a:t>Funding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0669C6-E539-496E-9092-EC93CD040938}"/>
              </a:ext>
            </a:extLst>
          </p:cNvPr>
          <p:cNvSpPr>
            <a:spLocks noGrp="1"/>
          </p:cNvSpPr>
          <p:nvPr/>
        </p:nvSpPr>
        <p:spPr>
          <a:xfrm>
            <a:off x="4591050" y="2228850"/>
            <a:ext cx="3009900" cy="2038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1350" b="0">
                <a:solidFill>
                  <a:srgbClr val="5E5A56"/>
                </a:solidFill>
              </a:rPr>
              <a:t>Grant support, sponsorship, contracts, or infrastructure acknowledgments.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D538E8F-653A-4F8B-AFBD-C5E139C79F03}"/>
              </a:ext>
            </a:extLst>
          </p:cNvPr>
          <p:cNvSpPr>
            <a:spLocks noGrp="1"/>
          </p:cNvSpPr>
          <p:nvPr/>
        </p:nvSpPr>
        <p:spPr>
          <a:xfrm>
            <a:off x="8115300" y="1676400"/>
            <a:ext cx="3390900" cy="276225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9525">
            <a:solidFill>
              <a:srgbClr val="E4DB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3A5D08-D01B-4197-AA0F-85388C728D63}"/>
              </a:ext>
            </a:extLst>
          </p:cNvPr>
          <p:cNvSpPr>
            <a:spLocks noGrp="1"/>
          </p:cNvSpPr>
          <p:nvPr/>
        </p:nvSpPr>
        <p:spPr>
          <a:xfrm>
            <a:off x="8115300" y="1676400"/>
            <a:ext cx="3390900" cy="47625"/>
          </a:xfrm>
          <a:prstGeom prst="roundRect">
            <a:avLst>
              <a:gd name="adj" fmla="val 50000"/>
            </a:avLst>
          </a:prstGeom>
          <a:solidFill>
            <a:srgbClr val="D8AE4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E99DC-E46C-4E32-9C3C-7F47B7A1E2F7}"/>
              </a:ext>
            </a:extLst>
          </p:cNvPr>
          <p:cNvSpPr>
            <a:spLocks noGrp="1"/>
          </p:cNvSpPr>
          <p:nvPr/>
        </p:nvSpPr>
        <p:spPr>
          <a:xfrm>
            <a:off x="8305800" y="1847850"/>
            <a:ext cx="30099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1">
                <a:solidFill>
                  <a:srgbClr val="7A0019"/>
                </a:solidFill>
              </a:defRPr>
            </a:pPr>
            <a:r>
              <a:rPr sz="1425" b="1">
                <a:solidFill>
                  <a:srgbClr val="7A0019"/>
                </a:solidFill>
              </a:rPr>
              <a:t>Disclosure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07555-A7AE-43B5-A69E-1226E0A30F09}"/>
              </a:ext>
            </a:extLst>
          </p:cNvPr>
          <p:cNvSpPr>
            <a:spLocks noGrp="1"/>
          </p:cNvSpPr>
          <p:nvPr/>
        </p:nvSpPr>
        <p:spPr>
          <a:xfrm>
            <a:off x="8305800" y="2228850"/>
            <a:ext cx="3009900" cy="2038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5A56"/>
                </a:solidFill>
              </a:defRPr>
            </a:pPr>
            <a:r>
              <a:rPr sz="1350" b="0">
                <a:solidFill>
                  <a:srgbClr val="5E5A56"/>
                </a:solidFill>
              </a:rPr>
              <a:t>State relevant conflicts of interest, industry affiliations, or product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09999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9B09E7-A7F9-48CC-A2C4-F5CDE1AFEAB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rgbClr val="7A001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F1E2E-61AE-848F-B769-1C8958021098}"/>
              </a:ext>
            </a:extLst>
          </p:cNvPr>
          <p:cNvSpPr/>
          <p:nvPr/>
        </p:nvSpPr>
        <p:spPr>
          <a:xfrm>
            <a:off x="0" y="5196216"/>
            <a:ext cx="4762500" cy="166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15385" b="15385"/>
          <a:stretch>
            <a:fillRect/>
          </a:stretch>
        </p:blipFill>
        <p:spPr>
          <a:xfrm>
            <a:off x="4762500" y="0"/>
            <a:ext cx="74295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2AB4C2-CFF7-4B1F-877E-EC57607B23A7}"/>
              </a:ext>
            </a:extLst>
          </p:cNvPr>
          <p:cNvSpPr>
            <a:spLocks noGrp="1"/>
          </p:cNvSpPr>
          <p:nvPr/>
        </p:nvSpPr>
        <p:spPr>
          <a:xfrm>
            <a:off x="685800" y="1123950"/>
            <a:ext cx="3048000" cy="571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600" b="1">
                <a:solidFill>
                  <a:srgbClr val="FFFFFF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8AE43-49B7-4C7B-8452-26438B986773}"/>
              </a:ext>
            </a:extLst>
          </p:cNvPr>
          <p:cNvSpPr>
            <a:spLocks noGrp="1"/>
          </p:cNvSpPr>
          <p:nvPr/>
        </p:nvSpPr>
        <p:spPr>
          <a:xfrm>
            <a:off x="685800" y="1752600"/>
            <a:ext cx="22860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700" b="1">
                <a:solidFill>
                  <a:srgbClr val="FFCC33"/>
                </a:solidFill>
              </a:defRPr>
            </a:pPr>
            <a:r>
              <a:rPr sz="2700" b="1" dirty="0">
                <a:solidFill>
                  <a:srgbClr val="FFCC33"/>
                </a:solidFill>
              </a:rPr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928A7-E87B-4984-95FA-3C49F13C63AE}"/>
              </a:ext>
            </a:extLst>
          </p:cNvPr>
          <p:cNvSpPr>
            <a:spLocks noGrp="1"/>
          </p:cNvSpPr>
          <p:nvPr/>
        </p:nvSpPr>
        <p:spPr>
          <a:xfrm>
            <a:off x="685800" y="2628900"/>
            <a:ext cx="3048000" cy="19050"/>
          </a:xfrm>
          <a:prstGeom prst="rect">
            <a:avLst/>
          </a:prstGeom>
          <a:solidFill>
            <a:srgbClr val="FFFFFF">
              <a:alpha val="3333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97851-68AE-4809-8F6B-325B8D84622C}"/>
              </a:ext>
            </a:extLst>
          </p:cNvPr>
          <p:cNvSpPr>
            <a:spLocks noGrp="1"/>
          </p:cNvSpPr>
          <p:nvPr/>
        </p:nvSpPr>
        <p:spPr>
          <a:xfrm>
            <a:off x="685800" y="2914650"/>
            <a:ext cx="3048000" cy="914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0">
                <a:solidFill>
                  <a:srgbClr val="F2E9E4"/>
                </a:solidFill>
              </a:defRPr>
            </a:pPr>
            <a:r>
              <a:rPr sz="1800" b="0">
                <a:solidFill>
                  <a:srgbClr val="F2E9E4"/>
                </a:solidFill>
              </a:rPr>
              <a:t>Presenter name</a:t>
            </a:r>
          </a:p>
          <a:p>
            <a:pPr algn="l">
              <a:defRPr sz="1800" b="0">
                <a:solidFill>
                  <a:srgbClr val="F2E9E4"/>
                </a:solidFill>
              </a:defRPr>
            </a:pPr>
            <a:r>
              <a:rPr sz="1800" b="0">
                <a:solidFill>
                  <a:srgbClr val="F2E9E4"/>
                </a:solidFill>
              </a:rPr>
              <a:t>Institution</a:t>
            </a:r>
          </a:p>
          <a:p>
            <a:pPr algn="l">
              <a:defRPr sz="1800" b="0">
                <a:solidFill>
                  <a:srgbClr val="F2E9E4"/>
                </a:solidFill>
              </a:defRPr>
            </a:pPr>
            <a:r>
              <a:rPr sz="1800" b="0">
                <a:solidFill>
                  <a:srgbClr val="F2E9E4"/>
                </a:solidFill>
              </a:rPr>
              <a:t>email@institution.edu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2673" y="5359791"/>
            <a:ext cx="2163045" cy="9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278</Words>
  <Application>Microsoft Macintosh PowerPoint</Application>
  <DocSecurity>0</DocSecurity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Meagan Teal</cp:lastModifiedBy>
  <cp:revision>8</cp:revision>
  <dcterms:created xsi:type="dcterms:W3CDTF">2026-04-22T03:01:25Z</dcterms:created>
  <dcterms:modified xsi:type="dcterms:W3CDTF">2026-04-22T15:41:04Z</dcterms:modified>
</cp:coreProperties>
</file>